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8" r:id="rId3"/>
    <p:sldId id="257" r:id="rId4"/>
    <p:sldId id="258" r:id="rId5"/>
    <p:sldId id="267" r:id="rId6"/>
    <p:sldId id="259" r:id="rId7"/>
    <p:sldId id="260" r:id="rId8"/>
    <p:sldId id="261" r:id="rId9"/>
    <p:sldId id="262" r:id="rId10"/>
    <p:sldId id="263" r:id="rId11"/>
    <p:sldId id="264" r:id="rId12"/>
    <p:sldId id="265" r:id="rId13"/>
    <p:sldId id="266"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9" r:id="rId27"/>
    <p:sldId id="281" r:id="rId28"/>
    <p:sldId id="283" r:id="rId29"/>
    <p:sldId id="284" r:id="rId30"/>
    <p:sldId id="285" r:id="rId31"/>
    <p:sldId id="286" r:id="rId32"/>
    <p:sldId id="287" r:id="rId33"/>
    <p:sldId id="288" r:id="rId34"/>
    <p:sldId id="290" r:id="rId35"/>
    <p:sldId id="295" r:id="rId36"/>
    <p:sldId id="291" r:id="rId37"/>
    <p:sldId id="292" r:id="rId38"/>
    <p:sldId id="293" r:id="rId39"/>
    <p:sldId id="294"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2" d="100"/>
          <a:sy n="62" d="100"/>
        </p:scale>
        <p:origin x="-52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60B97D-55B3-6C43-BCF6-5981C29FC7CA}" type="datetimeFigureOut">
              <a:rPr lang="en-US" smtClean="0"/>
              <a:t>10/23/15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EBCDA-E54E-244C-B0B5-BEE08F68D2CD}" type="slidenum">
              <a:rPr lang="en-US" smtClean="0"/>
              <a:t>‹#›</a:t>
            </a:fld>
            <a:endParaRPr lang="en-US"/>
          </a:p>
        </p:txBody>
      </p:sp>
    </p:spTree>
    <p:extLst>
      <p:ext uri="{BB962C8B-B14F-4D97-AF65-F5344CB8AC3E}">
        <p14:creationId xmlns:p14="http://schemas.microsoft.com/office/powerpoint/2010/main" val="188951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60B97D-55B3-6C43-BCF6-5981C29FC7CA}" type="datetimeFigureOut">
              <a:rPr lang="en-US" smtClean="0"/>
              <a:t>10/23/15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EBCDA-E54E-244C-B0B5-BEE08F68D2CD}" type="slidenum">
              <a:rPr lang="en-US" smtClean="0"/>
              <a:t>‹#›</a:t>
            </a:fld>
            <a:endParaRPr lang="en-US"/>
          </a:p>
        </p:txBody>
      </p:sp>
    </p:spTree>
    <p:extLst>
      <p:ext uri="{BB962C8B-B14F-4D97-AF65-F5344CB8AC3E}">
        <p14:creationId xmlns:p14="http://schemas.microsoft.com/office/powerpoint/2010/main" val="2153264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60B97D-55B3-6C43-BCF6-5981C29FC7CA}" type="datetimeFigureOut">
              <a:rPr lang="en-US" smtClean="0"/>
              <a:t>10/23/15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EBCDA-E54E-244C-B0B5-BEE08F68D2CD}" type="slidenum">
              <a:rPr lang="en-US" smtClean="0"/>
              <a:t>‹#›</a:t>
            </a:fld>
            <a:endParaRPr lang="en-US"/>
          </a:p>
        </p:txBody>
      </p:sp>
    </p:spTree>
    <p:extLst>
      <p:ext uri="{BB962C8B-B14F-4D97-AF65-F5344CB8AC3E}">
        <p14:creationId xmlns:p14="http://schemas.microsoft.com/office/powerpoint/2010/main" val="1412467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60B97D-55B3-6C43-BCF6-5981C29FC7CA}" type="datetimeFigureOut">
              <a:rPr lang="en-US" smtClean="0"/>
              <a:t>10/23/15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EBCDA-E54E-244C-B0B5-BEE08F68D2CD}" type="slidenum">
              <a:rPr lang="en-US" smtClean="0"/>
              <a:t>‹#›</a:t>
            </a:fld>
            <a:endParaRPr lang="en-US"/>
          </a:p>
        </p:txBody>
      </p:sp>
    </p:spTree>
    <p:extLst>
      <p:ext uri="{BB962C8B-B14F-4D97-AF65-F5344CB8AC3E}">
        <p14:creationId xmlns:p14="http://schemas.microsoft.com/office/powerpoint/2010/main" val="1405134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60B97D-55B3-6C43-BCF6-5981C29FC7CA}" type="datetimeFigureOut">
              <a:rPr lang="en-US" smtClean="0"/>
              <a:t>10/23/15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EBCDA-E54E-244C-B0B5-BEE08F68D2CD}" type="slidenum">
              <a:rPr lang="en-US" smtClean="0"/>
              <a:t>‹#›</a:t>
            </a:fld>
            <a:endParaRPr lang="en-US"/>
          </a:p>
        </p:txBody>
      </p:sp>
    </p:spTree>
    <p:extLst>
      <p:ext uri="{BB962C8B-B14F-4D97-AF65-F5344CB8AC3E}">
        <p14:creationId xmlns:p14="http://schemas.microsoft.com/office/powerpoint/2010/main" val="1420764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60B97D-55B3-6C43-BCF6-5981C29FC7CA}" type="datetimeFigureOut">
              <a:rPr lang="en-US" smtClean="0"/>
              <a:t>10/23/15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EBCDA-E54E-244C-B0B5-BEE08F68D2CD}" type="slidenum">
              <a:rPr lang="en-US" smtClean="0"/>
              <a:t>‹#›</a:t>
            </a:fld>
            <a:endParaRPr lang="en-US"/>
          </a:p>
        </p:txBody>
      </p:sp>
    </p:spTree>
    <p:extLst>
      <p:ext uri="{BB962C8B-B14F-4D97-AF65-F5344CB8AC3E}">
        <p14:creationId xmlns:p14="http://schemas.microsoft.com/office/powerpoint/2010/main" val="222962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60B97D-55B3-6C43-BCF6-5981C29FC7CA}" type="datetimeFigureOut">
              <a:rPr lang="en-US" smtClean="0"/>
              <a:t>10/23/15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1EBCDA-E54E-244C-B0B5-BEE08F68D2CD}" type="slidenum">
              <a:rPr lang="en-US" smtClean="0"/>
              <a:t>‹#›</a:t>
            </a:fld>
            <a:endParaRPr lang="en-US"/>
          </a:p>
        </p:txBody>
      </p:sp>
    </p:spTree>
    <p:extLst>
      <p:ext uri="{BB962C8B-B14F-4D97-AF65-F5344CB8AC3E}">
        <p14:creationId xmlns:p14="http://schemas.microsoft.com/office/powerpoint/2010/main" val="2181767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0B97D-55B3-6C43-BCF6-5981C29FC7CA}" type="datetimeFigureOut">
              <a:rPr lang="en-US" smtClean="0"/>
              <a:t>10/23/15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1EBCDA-E54E-244C-B0B5-BEE08F68D2CD}" type="slidenum">
              <a:rPr lang="en-US" smtClean="0"/>
              <a:t>‹#›</a:t>
            </a:fld>
            <a:endParaRPr lang="en-US"/>
          </a:p>
        </p:txBody>
      </p:sp>
    </p:spTree>
    <p:extLst>
      <p:ext uri="{BB962C8B-B14F-4D97-AF65-F5344CB8AC3E}">
        <p14:creationId xmlns:p14="http://schemas.microsoft.com/office/powerpoint/2010/main" val="2122148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60B97D-55B3-6C43-BCF6-5981C29FC7CA}" type="datetimeFigureOut">
              <a:rPr lang="en-US" smtClean="0"/>
              <a:t>10/23/15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1EBCDA-E54E-244C-B0B5-BEE08F68D2CD}" type="slidenum">
              <a:rPr lang="en-US" smtClean="0"/>
              <a:t>‹#›</a:t>
            </a:fld>
            <a:endParaRPr lang="en-US"/>
          </a:p>
        </p:txBody>
      </p:sp>
    </p:spTree>
    <p:extLst>
      <p:ext uri="{BB962C8B-B14F-4D97-AF65-F5344CB8AC3E}">
        <p14:creationId xmlns:p14="http://schemas.microsoft.com/office/powerpoint/2010/main" val="2159679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60B97D-55B3-6C43-BCF6-5981C29FC7CA}" type="datetimeFigureOut">
              <a:rPr lang="en-US" smtClean="0"/>
              <a:t>10/23/15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EBCDA-E54E-244C-B0B5-BEE08F68D2CD}" type="slidenum">
              <a:rPr lang="en-US" smtClean="0"/>
              <a:t>‹#›</a:t>
            </a:fld>
            <a:endParaRPr lang="en-US"/>
          </a:p>
        </p:txBody>
      </p:sp>
    </p:spTree>
    <p:extLst>
      <p:ext uri="{BB962C8B-B14F-4D97-AF65-F5344CB8AC3E}">
        <p14:creationId xmlns:p14="http://schemas.microsoft.com/office/powerpoint/2010/main" val="2452916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60B97D-55B3-6C43-BCF6-5981C29FC7CA}" type="datetimeFigureOut">
              <a:rPr lang="en-US" smtClean="0"/>
              <a:t>10/23/15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EBCDA-E54E-244C-B0B5-BEE08F68D2CD}" type="slidenum">
              <a:rPr lang="en-US" smtClean="0"/>
              <a:t>‹#›</a:t>
            </a:fld>
            <a:endParaRPr lang="en-US"/>
          </a:p>
        </p:txBody>
      </p:sp>
    </p:spTree>
    <p:extLst>
      <p:ext uri="{BB962C8B-B14F-4D97-AF65-F5344CB8AC3E}">
        <p14:creationId xmlns:p14="http://schemas.microsoft.com/office/powerpoint/2010/main" val="40056606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0B97D-55B3-6C43-BCF6-5981C29FC7CA}" type="datetimeFigureOut">
              <a:rPr lang="en-US" smtClean="0"/>
              <a:t>10/23/15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EBCDA-E54E-244C-B0B5-BEE08F68D2CD}" type="slidenum">
              <a:rPr lang="en-US" smtClean="0"/>
              <a:t>‹#›</a:t>
            </a:fld>
            <a:endParaRPr lang="en-US"/>
          </a:p>
        </p:txBody>
      </p:sp>
    </p:spTree>
    <p:extLst>
      <p:ext uri="{BB962C8B-B14F-4D97-AF65-F5344CB8AC3E}">
        <p14:creationId xmlns:p14="http://schemas.microsoft.com/office/powerpoint/2010/main" val="3155067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8431" y="266330"/>
            <a:ext cx="7436061" cy="4401205"/>
          </a:xfrm>
          <a:prstGeom prst="rect">
            <a:avLst/>
          </a:prstGeom>
          <a:noFill/>
        </p:spPr>
        <p:txBody>
          <a:bodyPr wrap="square" rtlCol="0">
            <a:spAutoFit/>
          </a:bodyPr>
          <a:lstStyle/>
          <a:p>
            <a:r>
              <a:rPr lang="en-US" sz="4000" dirty="0" smtClean="0"/>
              <a:t>Do Now:  Answer the question below to the best of your ability.</a:t>
            </a:r>
          </a:p>
          <a:p>
            <a:endParaRPr lang="en-US" sz="4000" dirty="0"/>
          </a:p>
          <a:p>
            <a:r>
              <a:rPr lang="en-US" sz="4000" dirty="0" smtClean="0"/>
              <a:t>Is there a right way and a wrong way to argue? How do we evaluate this?</a:t>
            </a:r>
          </a:p>
          <a:p>
            <a:endParaRPr lang="en-US" sz="4000" dirty="0"/>
          </a:p>
        </p:txBody>
      </p:sp>
    </p:spTree>
    <p:extLst>
      <p:ext uri="{BB962C8B-B14F-4D97-AF65-F5344CB8AC3E}">
        <p14:creationId xmlns:p14="http://schemas.microsoft.com/office/powerpoint/2010/main" val="3245826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12.40.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3216148" cy="984885"/>
          </a:xfrm>
          <a:prstGeom prst="rect">
            <a:avLst/>
          </a:prstGeom>
          <a:noFill/>
        </p:spPr>
        <p:txBody>
          <a:bodyPr wrap="square" rtlCol="0">
            <a:spAutoFit/>
          </a:bodyPr>
          <a:lstStyle/>
          <a:p>
            <a:r>
              <a:rPr lang="en-US" sz="4000" b="1" u="sng" dirty="0"/>
              <a:t>Equivocation</a:t>
            </a:r>
            <a:r>
              <a:rPr lang="en-US" sz="4000" dirty="0"/>
              <a:t> </a:t>
            </a:r>
          </a:p>
          <a:p>
            <a:endParaRPr lang="en-US" dirty="0"/>
          </a:p>
        </p:txBody>
      </p:sp>
    </p:spTree>
    <p:extLst>
      <p:ext uri="{BB962C8B-B14F-4D97-AF65-F5344CB8AC3E}">
        <p14:creationId xmlns:p14="http://schemas.microsoft.com/office/powerpoint/2010/main" val="979102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551" y="512173"/>
            <a:ext cx="7743336" cy="6524863"/>
          </a:xfrm>
          <a:prstGeom prst="rect">
            <a:avLst/>
          </a:prstGeom>
          <a:noFill/>
        </p:spPr>
        <p:txBody>
          <a:bodyPr wrap="square" rtlCol="0">
            <a:spAutoFit/>
          </a:bodyPr>
          <a:lstStyle/>
          <a:p>
            <a:r>
              <a:rPr lang="en-US" sz="4000" b="1" u="sng" dirty="0"/>
              <a:t>False </a:t>
            </a:r>
            <a:r>
              <a:rPr lang="en-US" sz="4000" b="1" u="sng" dirty="0" smtClean="0"/>
              <a:t>Dilemma</a:t>
            </a:r>
          </a:p>
          <a:p>
            <a:endParaRPr lang="en-US" sz="4000" b="1" u="sng" dirty="0"/>
          </a:p>
          <a:p>
            <a:r>
              <a:rPr lang="en-US" sz="4000" dirty="0"/>
              <a:t>A false dilemma is an argument that presents a set of two possible categories and assumes that everything in the scope of that which is being discussed must be an element of that set. If one of those categories is rejected, then one has to accept the other.</a:t>
            </a:r>
          </a:p>
          <a:p>
            <a:endParaRPr lang="en-US" dirty="0"/>
          </a:p>
        </p:txBody>
      </p:sp>
    </p:spTree>
    <p:extLst>
      <p:ext uri="{BB962C8B-B14F-4D97-AF65-F5344CB8AC3E}">
        <p14:creationId xmlns:p14="http://schemas.microsoft.com/office/powerpoint/2010/main" val="979102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6790" y="532660"/>
            <a:ext cx="8214493" cy="5016758"/>
          </a:xfrm>
          <a:prstGeom prst="rect">
            <a:avLst/>
          </a:prstGeom>
          <a:noFill/>
        </p:spPr>
        <p:txBody>
          <a:bodyPr wrap="square" rtlCol="0">
            <a:spAutoFit/>
          </a:bodyPr>
          <a:lstStyle/>
          <a:p>
            <a:r>
              <a:rPr lang="en-US" sz="4000" dirty="0" smtClean="0"/>
              <a:t>For </a:t>
            </a:r>
            <a:r>
              <a:rPr lang="en-US" sz="4000" dirty="0"/>
              <a:t>example, </a:t>
            </a:r>
            <a:r>
              <a:rPr lang="en-US" sz="4000" i="1" dirty="0"/>
              <a:t>In the war on fanaticism, there are no sidelines; </a:t>
            </a:r>
            <a:r>
              <a:rPr lang="en-US" sz="4000" i="1" u="sng" dirty="0"/>
              <a:t>you are either with us or with the fanatics</a:t>
            </a:r>
            <a:r>
              <a:rPr lang="en-US" sz="4000" dirty="0"/>
              <a:t>. </a:t>
            </a:r>
            <a:r>
              <a:rPr lang="en-US" sz="4000" u="sng" dirty="0"/>
              <a:t>In reality</a:t>
            </a:r>
            <a:r>
              <a:rPr lang="en-US" sz="4000" dirty="0"/>
              <a:t>, there is a third option, one could very well be </a:t>
            </a:r>
            <a:r>
              <a:rPr lang="en-US" sz="4000" u="sng" dirty="0"/>
              <a:t>neutral</a:t>
            </a:r>
            <a:r>
              <a:rPr lang="en-US" sz="4000" dirty="0"/>
              <a:t>; and a fourth option, one may </a:t>
            </a:r>
            <a:r>
              <a:rPr lang="en-US" sz="4000" u="sng" dirty="0"/>
              <a:t>be against both</a:t>
            </a:r>
            <a:r>
              <a:rPr lang="en-US" sz="4000" dirty="0"/>
              <a:t>; and even a fifth option, one may </a:t>
            </a:r>
            <a:r>
              <a:rPr lang="en-US" sz="4000" u="sng" dirty="0"/>
              <a:t>empathize with elements of both</a:t>
            </a:r>
            <a:r>
              <a:rPr lang="en-US" sz="4000" dirty="0"/>
              <a:t>.</a:t>
            </a:r>
          </a:p>
        </p:txBody>
      </p:sp>
    </p:spTree>
    <p:extLst>
      <p:ext uri="{BB962C8B-B14F-4D97-AF65-F5344CB8AC3E}">
        <p14:creationId xmlns:p14="http://schemas.microsoft.com/office/powerpoint/2010/main" val="979102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12.47.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286817"/>
            <a:ext cx="3011298" cy="1323439"/>
          </a:xfrm>
          <a:prstGeom prst="rect">
            <a:avLst/>
          </a:prstGeom>
          <a:noFill/>
        </p:spPr>
        <p:txBody>
          <a:bodyPr wrap="square" rtlCol="0">
            <a:spAutoFit/>
          </a:bodyPr>
          <a:lstStyle/>
          <a:p>
            <a:r>
              <a:rPr lang="en-US" sz="4000" b="1" u="sng" dirty="0"/>
              <a:t>False </a:t>
            </a:r>
            <a:r>
              <a:rPr lang="en-US" sz="4000" b="1" u="sng" dirty="0" smtClean="0"/>
              <a:t>Dilemma</a:t>
            </a:r>
            <a:endParaRPr lang="en-US" sz="4000" b="1" u="sng" dirty="0"/>
          </a:p>
        </p:txBody>
      </p:sp>
    </p:spTree>
    <p:extLst>
      <p:ext uri="{BB962C8B-B14F-4D97-AF65-F5344CB8AC3E}">
        <p14:creationId xmlns:p14="http://schemas.microsoft.com/office/powerpoint/2010/main" val="979102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140416"/>
          </a:xfrm>
          <a:prstGeom prst="rect">
            <a:avLst/>
          </a:prstGeom>
          <a:noFill/>
        </p:spPr>
        <p:txBody>
          <a:bodyPr wrap="square" rtlCol="0">
            <a:spAutoFit/>
          </a:bodyPr>
          <a:lstStyle/>
          <a:p>
            <a:r>
              <a:rPr lang="en-US" sz="4000" b="1" u="sng" dirty="0"/>
              <a:t>Not a Cause for a Cause</a:t>
            </a:r>
          </a:p>
          <a:p>
            <a:r>
              <a:rPr lang="en-US" sz="4000" dirty="0"/>
              <a:t>The fallacy </a:t>
            </a:r>
            <a:r>
              <a:rPr lang="en-US" sz="4000" u="sng" dirty="0"/>
              <a:t>assumes a cause for an event where there is no evidence that one exists</a:t>
            </a:r>
            <a:r>
              <a:rPr lang="en-US" sz="4000" dirty="0"/>
              <a:t>. Two events may occur one after the other or together because they are correlated, by accident or due to some other unknown event; one cannot conclude that they are causally connected without evidence. </a:t>
            </a:r>
            <a:r>
              <a:rPr lang="en-US" sz="4000" i="1" dirty="0"/>
              <a:t>The recent earthquake was due to people disobeying the king</a:t>
            </a:r>
            <a:r>
              <a:rPr lang="en-US" sz="4000" dirty="0"/>
              <a:t> is not a good argument.</a:t>
            </a:r>
          </a:p>
          <a:p>
            <a:endParaRPr lang="en-US" dirty="0"/>
          </a:p>
        </p:txBody>
      </p:sp>
    </p:spTree>
    <p:extLst>
      <p:ext uri="{BB962C8B-B14F-4D97-AF65-F5344CB8AC3E}">
        <p14:creationId xmlns:p14="http://schemas.microsoft.com/office/powerpoint/2010/main" val="73148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12.51.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36348"/>
            <a:ext cx="3420998" cy="1600438"/>
          </a:xfrm>
          <a:prstGeom prst="rect">
            <a:avLst/>
          </a:prstGeom>
          <a:noFill/>
        </p:spPr>
        <p:txBody>
          <a:bodyPr wrap="square" rtlCol="0">
            <a:spAutoFit/>
          </a:bodyPr>
          <a:lstStyle/>
          <a:p>
            <a:r>
              <a:rPr lang="en-US" sz="4000" b="1" u="sng" dirty="0"/>
              <a:t>Not a Cause for a Cause</a:t>
            </a:r>
          </a:p>
          <a:p>
            <a:endParaRPr lang="en-US" dirty="0"/>
          </a:p>
        </p:txBody>
      </p:sp>
    </p:spTree>
    <p:extLst>
      <p:ext uri="{BB962C8B-B14F-4D97-AF65-F5344CB8AC3E}">
        <p14:creationId xmlns:p14="http://schemas.microsoft.com/office/powerpoint/2010/main" val="73148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0974"/>
            <a:ext cx="9144000" cy="6740306"/>
          </a:xfrm>
          <a:prstGeom prst="rect">
            <a:avLst/>
          </a:prstGeom>
          <a:noFill/>
        </p:spPr>
        <p:txBody>
          <a:bodyPr wrap="square" rtlCol="0">
            <a:spAutoFit/>
          </a:bodyPr>
          <a:lstStyle/>
          <a:p>
            <a:r>
              <a:rPr lang="en-US" sz="4000" b="1" u="sng" dirty="0"/>
              <a:t>Appeal to </a:t>
            </a:r>
            <a:r>
              <a:rPr lang="en-US" sz="4000" b="1" u="sng" dirty="0" smtClean="0"/>
              <a:t>Fear</a:t>
            </a:r>
          </a:p>
          <a:p>
            <a:endParaRPr lang="en-US" sz="4000" b="1" u="sng" dirty="0"/>
          </a:p>
          <a:p>
            <a:r>
              <a:rPr lang="en-US" sz="3200" dirty="0"/>
              <a:t>The fallacy plays on the fears of an audience by imagining a scary future that would be of their making if some proposition were accepted. Rather than provide evidence to show that a conclusion follows from a set of </a:t>
            </a:r>
            <a:r>
              <a:rPr lang="en-US" sz="3200" dirty="0" err="1"/>
              <a:t>premisses</a:t>
            </a:r>
            <a:r>
              <a:rPr lang="en-US" sz="3200" dirty="0"/>
              <a:t>, which may provide a legitimate cause for fear, such arguments rely on rhetoric, threats or outright lies. For example, </a:t>
            </a:r>
            <a:r>
              <a:rPr lang="en-US" sz="3200" i="1" dirty="0"/>
              <a:t>I ask all employees to vote for my chosen candidate in the upcoming elections. If the other candidate wins, he will raise taxes and many of you will lose your jobs</a:t>
            </a:r>
            <a:endParaRPr lang="en-US" sz="3200" dirty="0"/>
          </a:p>
          <a:p>
            <a:endParaRPr lang="en-US" sz="3200" dirty="0"/>
          </a:p>
        </p:txBody>
      </p:sp>
    </p:spTree>
    <p:extLst>
      <p:ext uri="{BB962C8B-B14F-4D97-AF65-F5344CB8AC3E}">
        <p14:creationId xmlns:p14="http://schemas.microsoft.com/office/powerpoint/2010/main" val="73148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0-22 at 12.56.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3093237" y="286817"/>
            <a:ext cx="3687303" cy="984885"/>
          </a:xfrm>
          <a:prstGeom prst="rect">
            <a:avLst/>
          </a:prstGeom>
          <a:noFill/>
        </p:spPr>
        <p:txBody>
          <a:bodyPr wrap="square" rtlCol="0">
            <a:spAutoFit/>
          </a:bodyPr>
          <a:lstStyle/>
          <a:p>
            <a:r>
              <a:rPr lang="en-US" sz="4000" b="1" u="sng" dirty="0"/>
              <a:t>Appeal to Fear</a:t>
            </a:r>
          </a:p>
          <a:p>
            <a:endParaRPr lang="en-US" dirty="0"/>
          </a:p>
        </p:txBody>
      </p:sp>
    </p:spTree>
    <p:extLst>
      <p:ext uri="{BB962C8B-B14F-4D97-AF65-F5344CB8AC3E}">
        <p14:creationId xmlns:p14="http://schemas.microsoft.com/office/powerpoint/2010/main" val="73148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33137"/>
            <a:ext cx="9143999" cy="6524863"/>
          </a:xfrm>
          <a:prstGeom prst="rect">
            <a:avLst/>
          </a:prstGeom>
          <a:noFill/>
        </p:spPr>
        <p:txBody>
          <a:bodyPr wrap="square" rtlCol="0">
            <a:spAutoFit/>
          </a:bodyPr>
          <a:lstStyle/>
          <a:p>
            <a:r>
              <a:rPr lang="en-US" sz="4000" b="1" u="sng" dirty="0"/>
              <a:t>Hasty </a:t>
            </a:r>
            <a:r>
              <a:rPr lang="en-US" sz="4000" b="1" u="sng" dirty="0" smtClean="0"/>
              <a:t>Generalization</a:t>
            </a:r>
          </a:p>
          <a:p>
            <a:endParaRPr lang="en-US" sz="4000" dirty="0"/>
          </a:p>
          <a:p>
            <a:r>
              <a:rPr lang="en-US" sz="4000" dirty="0"/>
              <a:t>This fallacy is committed when one </a:t>
            </a:r>
            <a:r>
              <a:rPr lang="en-US" sz="4000" u="sng" dirty="0"/>
              <a:t>generalizes from a sample that is either too small</a:t>
            </a:r>
            <a:r>
              <a:rPr lang="en-US" sz="4000" dirty="0"/>
              <a:t> or too special </a:t>
            </a:r>
            <a:r>
              <a:rPr lang="en-US" sz="4000" u="sng" dirty="0"/>
              <a:t>to be representative of a population</a:t>
            </a:r>
            <a:r>
              <a:rPr lang="en-US" sz="4000" dirty="0"/>
              <a:t>. For example, asking ten people on the street what they think of the president's plan to reduce the deficit can in no way be said to represent the sentiment of the entire nation.</a:t>
            </a:r>
          </a:p>
          <a:p>
            <a:endParaRPr lang="en-US" dirty="0"/>
          </a:p>
        </p:txBody>
      </p:sp>
    </p:spTree>
    <p:extLst>
      <p:ext uri="{BB962C8B-B14F-4D97-AF65-F5344CB8AC3E}">
        <p14:creationId xmlns:p14="http://schemas.microsoft.com/office/powerpoint/2010/main" val="73148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22 at 1.00.08 PM.png"/>
          <p:cNvPicPr>
            <a:picLocks noChangeAspect="1"/>
          </p:cNvPicPr>
          <p:nvPr/>
        </p:nvPicPr>
        <p:blipFill rotWithShape="1">
          <a:blip r:embed="rId2">
            <a:extLst>
              <a:ext uri="{28A0092B-C50C-407E-A947-70E740481C1C}">
                <a14:useLocalDpi xmlns:a14="http://schemas.microsoft.com/office/drawing/2010/main" val="0"/>
              </a:ext>
            </a:extLst>
          </a:blip>
          <a:srcRect l="88840" b="62491"/>
          <a:stretch/>
        </p:blipFill>
        <p:spPr>
          <a:xfrm>
            <a:off x="0" y="-173750"/>
            <a:ext cx="9144000" cy="931766"/>
          </a:xfrm>
          <a:prstGeom prst="rect">
            <a:avLst/>
          </a:prstGeom>
        </p:spPr>
      </p:pic>
      <p:pic>
        <p:nvPicPr>
          <p:cNvPr id="2" name="Picture 1" descr="Screen Shot 2015-10-22 at 1.00.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6817"/>
            <a:ext cx="9144000" cy="6858000"/>
          </a:xfrm>
          <a:prstGeom prst="rect">
            <a:avLst/>
          </a:prstGeom>
        </p:spPr>
      </p:pic>
      <p:sp>
        <p:nvSpPr>
          <p:cNvPr id="3" name="TextBox 2"/>
          <p:cNvSpPr txBox="1"/>
          <p:nvPr/>
        </p:nvSpPr>
        <p:spPr>
          <a:xfrm>
            <a:off x="0" y="-226869"/>
            <a:ext cx="4998345" cy="984885"/>
          </a:xfrm>
          <a:prstGeom prst="rect">
            <a:avLst/>
          </a:prstGeom>
          <a:noFill/>
        </p:spPr>
        <p:txBody>
          <a:bodyPr wrap="square" rtlCol="0">
            <a:spAutoFit/>
          </a:bodyPr>
          <a:lstStyle/>
          <a:p>
            <a:r>
              <a:rPr lang="en-US" sz="4000" b="1" u="sng" dirty="0" smtClean="0"/>
              <a:t>Hasty </a:t>
            </a:r>
            <a:r>
              <a:rPr lang="en-US" sz="4000" b="1" u="sng" dirty="0"/>
              <a:t>Generalization</a:t>
            </a:r>
          </a:p>
          <a:p>
            <a:endParaRPr lang="en-US" dirty="0"/>
          </a:p>
        </p:txBody>
      </p:sp>
    </p:spTree>
    <p:extLst>
      <p:ext uri="{BB962C8B-B14F-4D97-AF65-F5344CB8AC3E}">
        <p14:creationId xmlns:p14="http://schemas.microsoft.com/office/powerpoint/2010/main" val="73148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10.30.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435" y="2583382"/>
            <a:ext cx="3429000" cy="1104900"/>
          </a:xfrm>
          <a:prstGeom prst="rect">
            <a:avLst/>
          </a:prstGeom>
        </p:spPr>
      </p:pic>
    </p:spTree>
    <p:extLst>
      <p:ext uri="{BB962C8B-B14F-4D97-AF65-F5344CB8AC3E}">
        <p14:creationId xmlns:p14="http://schemas.microsoft.com/office/powerpoint/2010/main" val="979102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417416"/>
          </a:xfrm>
          <a:prstGeom prst="rect">
            <a:avLst/>
          </a:prstGeom>
          <a:noFill/>
        </p:spPr>
        <p:txBody>
          <a:bodyPr wrap="square" rtlCol="0">
            <a:spAutoFit/>
          </a:bodyPr>
          <a:lstStyle/>
          <a:p>
            <a:r>
              <a:rPr lang="en-US" sz="4000" b="1" u="sng" dirty="0"/>
              <a:t>Appeal to </a:t>
            </a:r>
            <a:r>
              <a:rPr lang="en-US" sz="4000" b="1" u="sng" dirty="0" smtClean="0"/>
              <a:t>Ignorance</a:t>
            </a:r>
          </a:p>
          <a:p>
            <a:endParaRPr lang="en-US" sz="4000" b="1" u="sng" dirty="0"/>
          </a:p>
          <a:p>
            <a:r>
              <a:rPr lang="en-US" sz="3600" dirty="0"/>
              <a:t>Such an argument assumes a proposition to be true simply because there is no evidence proving that it is not. Hence, absence of evidence is taken to mean evidence of absence</a:t>
            </a:r>
            <a:r>
              <a:rPr lang="en-US" sz="3600" dirty="0" smtClean="0"/>
              <a:t>., For example, when </a:t>
            </a:r>
            <a:r>
              <a:rPr lang="en-US" sz="3600" dirty="0"/>
              <a:t>we did not know how the pyramids were built, some concluded that, unless proven otherwise, they must have therefore been built by a supernatural power. The burden-of-proof always lies with the person making a claim.</a:t>
            </a:r>
          </a:p>
          <a:p>
            <a:endParaRPr lang="en-US" sz="3600" dirty="0"/>
          </a:p>
        </p:txBody>
      </p:sp>
    </p:spTree>
    <p:extLst>
      <p:ext uri="{BB962C8B-B14F-4D97-AF65-F5344CB8AC3E}">
        <p14:creationId xmlns:p14="http://schemas.microsoft.com/office/powerpoint/2010/main" val="73148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1.06.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07275" y="389252"/>
            <a:ext cx="3441483" cy="1600438"/>
          </a:xfrm>
          <a:prstGeom prst="rect">
            <a:avLst/>
          </a:prstGeom>
          <a:noFill/>
        </p:spPr>
        <p:txBody>
          <a:bodyPr wrap="square" rtlCol="0">
            <a:spAutoFit/>
          </a:bodyPr>
          <a:lstStyle/>
          <a:p>
            <a:r>
              <a:rPr lang="en-US" sz="4000" b="1" u="sng" dirty="0"/>
              <a:t>Appeal to Ignorance</a:t>
            </a:r>
          </a:p>
          <a:p>
            <a:endParaRPr lang="en-US" dirty="0"/>
          </a:p>
        </p:txBody>
      </p:sp>
    </p:spTree>
    <p:extLst>
      <p:ext uri="{BB962C8B-B14F-4D97-AF65-F5344CB8AC3E}">
        <p14:creationId xmlns:p14="http://schemas.microsoft.com/office/powerpoint/2010/main" val="73148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319679"/>
          </a:xfrm>
          <a:prstGeom prst="rect">
            <a:avLst/>
          </a:prstGeom>
          <a:noFill/>
        </p:spPr>
        <p:txBody>
          <a:bodyPr wrap="square" rtlCol="0">
            <a:spAutoFit/>
          </a:bodyPr>
          <a:lstStyle/>
          <a:p>
            <a:r>
              <a:rPr lang="en-US" sz="4000" b="1" u="sng" dirty="0"/>
              <a:t>No True </a:t>
            </a:r>
            <a:r>
              <a:rPr lang="en-US" sz="4000" b="1" u="sng" dirty="0" smtClean="0"/>
              <a:t>Scotsman</a:t>
            </a:r>
          </a:p>
          <a:p>
            <a:endParaRPr lang="en-US" sz="4000" dirty="0"/>
          </a:p>
          <a:p>
            <a:r>
              <a:rPr lang="en-US" sz="4000" u="sng" dirty="0"/>
              <a:t>A general claim</a:t>
            </a:r>
            <a:r>
              <a:rPr lang="en-US" sz="4000" dirty="0"/>
              <a:t> may sometimes be </a:t>
            </a:r>
            <a:r>
              <a:rPr lang="en-US" sz="4000" u="sng" dirty="0"/>
              <a:t>made about a category of things. When faced with evidence challenging that claim</a:t>
            </a:r>
            <a:r>
              <a:rPr lang="en-US" sz="4000" dirty="0"/>
              <a:t>, rather than accepting or rejecting the evidence, such an </a:t>
            </a:r>
            <a:r>
              <a:rPr lang="en-US" sz="4000" u="sng" dirty="0"/>
              <a:t>argument counters the challenge by arbitrarily redefining the criteria for membership into that category</a:t>
            </a:r>
            <a:r>
              <a:rPr lang="en-US" sz="4000" dirty="0"/>
              <a:t>.</a:t>
            </a:r>
            <a:r>
              <a:rPr lang="en-US" sz="4000" baseline="30000" dirty="0"/>
              <a:t>6</a:t>
            </a:r>
            <a:endParaRPr lang="en-US" sz="4000" dirty="0"/>
          </a:p>
          <a:p>
            <a:endParaRPr lang="en-US" dirty="0"/>
          </a:p>
        </p:txBody>
      </p:sp>
    </p:spTree>
    <p:extLst>
      <p:ext uri="{BB962C8B-B14F-4D97-AF65-F5344CB8AC3E}">
        <p14:creationId xmlns:p14="http://schemas.microsoft.com/office/powerpoint/2010/main" val="73148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1.11.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2212589"/>
            <a:ext cx="4281369" cy="1600438"/>
          </a:xfrm>
          <a:prstGeom prst="rect">
            <a:avLst/>
          </a:prstGeom>
          <a:noFill/>
        </p:spPr>
        <p:txBody>
          <a:bodyPr wrap="square" rtlCol="0">
            <a:spAutoFit/>
          </a:bodyPr>
          <a:lstStyle/>
          <a:p>
            <a:r>
              <a:rPr lang="en-US" sz="4000" b="1" u="sng" dirty="0"/>
              <a:t>No </a:t>
            </a:r>
            <a:r>
              <a:rPr lang="en-US" sz="4000" b="1" u="sng" dirty="0" smtClean="0"/>
              <a:t>True</a:t>
            </a:r>
          </a:p>
          <a:p>
            <a:r>
              <a:rPr lang="en-US" sz="4000" b="1" u="sng" dirty="0" smtClean="0"/>
              <a:t> </a:t>
            </a:r>
            <a:r>
              <a:rPr lang="en-US" sz="4000" b="1" u="sng" dirty="0"/>
              <a:t>Scotsman</a:t>
            </a:r>
          </a:p>
          <a:p>
            <a:endParaRPr lang="en-US" dirty="0"/>
          </a:p>
        </p:txBody>
      </p:sp>
    </p:spTree>
    <p:extLst>
      <p:ext uri="{BB962C8B-B14F-4D97-AF65-F5344CB8AC3E}">
        <p14:creationId xmlns:p14="http://schemas.microsoft.com/office/powerpoint/2010/main" val="73148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740306"/>
          </a:xfrm>
          <a:prstGeom prst="rect">
            <a:avLst/>
          </a:prstGeom>
          <a:noFill/>
        </p:spPr>
        <p:txBody>
          <a:bodyPr wrap="square" rtlCol="0">
            <a:spAutoFit/>
          </a:bodyPr>
          <a:lstStyle/>
          <a:p>
            <a:r>
              <a:rPr lang="en-US" sz="4000" b="1" u="sng" dirty="0"/>
              <a:t>Genetic </a:t>
            </a:r>
            <a:r>
              <a:rPr lang="en-US" sz="4000" b="1" u="sng" dirty="0" smtClean="0"/>
              <a:t>Fallacy</a:t>
            </a:r>
          </a:p>
          <a:p>
            <a:endParaRPr lang="en-US" sz="4000" dirty="0"/>
          </a:p>
          <a:p>
            <a:r>
              <a:rPr lang="en-US" sz="3200" u="sng" dirty="0" smtClean="0"/>
              <a:t>A </a:t>
            </a:r>
            <a:r>
              <a:rPr lang="en-US" sz="3200" u="sng" dirty="0"/>
              <a:t>genetic fallacy is committed when an argument is either devalued or defended solely because of its history</a:t>
            </a:r>
            <a:r>
              <a:rPr lang="en-US" sz="3200" u="sng" dirty="0" smtClean="0"/>
              <a:t>.</a:t>
            </a:r>
            <a:r>
              <a:rPr lang="en-US" sz="3200" u="sng" dirty="0"/>
              <a:t> An argument's origins or the origins of the person making it have no effect whatsoever on the argument's validity. </a:t>
            </a:r>
            <a:r>
              <a:rPr lang="en-US" sz="3200" u="sng" dirty="0" smtClean="0"/>
              <a:t> </a:t>
            </a:r>
            <a:r>
              <a:rPr lang="en-US" sz="3200" dirty="0" smtClean="0"/>
              <a:t>Consider </a:t>
            </a:r>
            <a:r>
              <a:rPr lang="en-US" sz="3200" dirty="0"/>
              <a:t>the following argument, </a:t>
            </a:r>
            <a:r>
              <a:rPr lang="en-US" sz="3200" i="1" dirty="0"/>
              <a:t>Of course he supports the union workers on strike; he is after all from the same village.</a:t>
            </a:r>
            <a:r>
              <a:rPr lang="en-US" sz="3200" dirty="0"/>
              <a:t> Here, rather than evaluating the argument based on its merits, it is dismissed because the person happens to come from the same village as the protesters. </a:t>
            </a:r>
          </a:p>
          <a:p>
            <a:endParaRPr lang="en-US" sz="3200" dirty="0"/>
          </a:p>
        </p:txBody>
      </p:sp>
    </p:spTree>
    <p:extLst>
      <p:ext uri="{BB962C8B-B14F-4D97-AF65-F5344CB8AC3E}">
        <p14:creationId xmlns:p14="http://schemas.microsoft.com/office/powerpoint/2010/main" val="73148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1.21.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 name="TextBox 2"/>
          <p:cNvSpPr txBox="1"/>
          <p:nvPr/>
        </p:nvSpPr>
        <p:spPr>
          <a:xfrm>
            <a:off x="4588644" y="0"/>
            <a:ext cx="4555356" cy="984885"/>
          </a:xfrm>
          <a:prstGeom prst="rect">
            <a:avLst/>
          </a:prstGeom>
          <a:noFill/>
        </p:spPr>
        <p:txBody>
          <a:bodyPr wrap="square" rtlCol="0">
            <a:spAutoFit/>
          </a:bodyPr>
          <a:lstStyle/>
          <a:p>
            <a:r>
              <a:rPr lang="en-US" sz="4000" b="1" u="sng" dirty="0"/>
              <a:t>Genetic Fallacy</a:t>
            </a:r>
          </a:p>
          <a:p>
            <a:endParaRPr lang="en-US" dirty="0"/>
          </a:p>
        </p:txBody>
      </p:sp>
    </p:spTree>
    <p:extLst>
      <p:ext uri="{BB962C8B-B14F-4D97-AF65-F5344CB8AC3E}">
        <p14:creationId xmlns:p14="http://schemas.microsoft.com/office/powerpoint/2010/main" val="73148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0185" y="409739"/>
            <a:ext cx="8398858" cy="6524863"/>
          </a:xfrm>
          <a:prstGeom prst="rect">
            <a:avLst/>
          </a:prstGeom>
          <a:noFill/>
        </p:spPr>
        <p:txBody>
          <a:bodyPr wrap="square" rtlCol="0">
            <a:spAutoFit/>
          </a:bodyPr>
          <a:lstStyle/>
          <a:p>
            <a:r>
              <a:rPr lang="en-US" sz="4000" b="1" u="sng" dirty="0"/>
              <a:t>Guilt by </a:t>
            </a:r>
            <a:r>
              <a:rPr lang="en-US" sz="4000" b="1" u="sng" dirty="0" smtClean="0"/>
              <a:t>Association</a:t>
            </a:r>
          </a:p>
          <a:p>
            <a:endParaRPr lang="en-US" sz="4000" b="1" u="sng" dirty="0"/>
          </a:p>
          <a:p>
            <a:r>
              <a:rPr lang="en-US" sz="4000" dirty="0"/>
              <a:t>Guilt by association is discrediting an argument for proposing an idea that is shared by some socially demonized individual or group. For example, </a:t>
            </a:r>
            <a:r>
              <a:rPr lang="en-US" sz="4000" i="1" dirty="0"/>
              <a:t>My opponent is calling for a healthcare system that would resemble that of socialist countries. Clearly, that would be unacceptable</a:t>
            </a:r>
            <a:r>
              <a:rPr lang="en-US" sz="4000" dirty="0"/>
              <a:t>.</a:t>
            </a:r>
          </a:p>
          <a:p>
            <a:endParaRPr lang="en-US" dirty="0"/>
          </a:p>
        </p:txBody>
      </p:sp>
    </p:spTree>
    <p:extLst>
      <p:ext uri="{BB962C8B-B14F-4D97-AF65-F5344CB8AC3E}">
        <p14:creationId xmlns:p14="http://schemas.microsoft.com/office/powerpoint/2010/main" val="2648948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1.26.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807200"/>
          </a:xfrm>
          <a:prstGeom prst="rect">
            <a:avLst/>
          </a:prstGeom>
        </p:spPr>
      </p:pic>
      <p:sp>
        <p:nvSpPr>
          <p:cNvPr id="3" name="TextBox 2"/>
          <p:cNvSpPr txBox="1"/>
          <p:nvPr/>
        </p:nvSpPr>
        <p:spPr>
          <a:xfrm>
            <a:off x="0" y="25400"/>
            <a:ext cx="4363309" cy="984885"/>
          </a:xfrm>
          <a:prstGeom prst="rect">
            <a:avLst/>
          </a:prstGeom>
          <a:noFill/>
        </p:spPr>
        <p:txBody>
          <a:bodyPr wrap="square" rtlCol="0">
            <a:spAutoFit/>
          </a:bodyPr>
          <a:lstStyle/>
          <a:p>
            <a:r>
              <a:rPr lang="en-US" sz="4000" b="1" u="sng" dirty="0"/>
              <a:t>Guilt by Association</a:t>
            </a:r>
          </a:p>
          <a:p>
            <a:endParaRPr lang="en-US" dirty="0"/>
          </a:p>
        </p:txBody>
      </p:sp>
    </p:spTree>
    <p:extLst>
      <p:ext uri="{BB962C8B-B14F-4D97-AF65-F5344CB8AC3E}">
        <p14:creationId xmlns:p14="http://schemas.microsoft.com/office/powerpoint/2010/main" val="73148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0974"/>
            <a:ext cx="9144000" cy="7294304"/>
          </a:xfrm>
          <a:prstGeom prst="rect">
            <a:avLst/>
          </a:prstGeom>
          <a:noFill/>
        </p:spPr>
        <p:txBody>
          <a:bodyPr wrap="square" rtlCol="0">
            <a:spAutoFit/>
          </a:bodyPr>
          <a:lstStyle/>
          <a:p>
            <a:r>
              <a:rPr lang="en-US" sz="4000" b="1" u="sng" dirty="0"/>
              <a:t>Affirming the </a:t>
            </a:r>
            <a:r>
              <a:rPr lang="en-US" sz="4000" b="1" u="sng" dirty="0" smtClean="0"/>
              <a:t>Consequent</a:t>
            </a:r>
          </a:p>
          <a:p>
            <a:endParaRPr lang="en-US" sz="1200" dirty="0"/>
          </a:p>
          <a:p>
            <a:r>
              <a:rPr lang="en-US" sz="3200" b="1" u="sng" dirty="0" smtClean="0"/>
              <a:t>If </a:t>
            </a:r>
            <a:r>
              <a:rPr lang="en-US" sz="3200" b="1" u="sng" dirty="0"/>
              <a:t>A then C, C; hence A</a:t>
            </a:r>
            <a:r>
              <a:rPr lang="en-US" sz="3200" b="1" u="sng" dirty="0" smtClean="0"/>
              <a:t>.</a:t>
            </a:r>
            <a:endParaRPr lang="en-US" sz="3200" u="sng" dirty="0"/>
          </a:p>
          <a:p>
            <a:r>
              <a:rPr lang="en-US" sz="3200" dirty="0"/>
              <a:t>The error it makes is in assuming that if the consequent is true, then the antecedent must also be true, which in reality need not be the case. For example, </a:t>
            </a:r>
            <a:r>
              <a:rPr lang="en-US" sz="3200" i="1" u="sng" dirty="0"/>
              <a:t>People who go to university are more successful in life. John is successful; hence he must have gone to university</a:t>
            </a:r>
            <a:r>
              <a:rPr lang="en-US" sz="3200" u="sng" dirty="0"/>
              <a:t>. </a:t>
            </a:r>
            <a:r>
              <a:rPr lang="en-US" sz="3200" dirty="0"/>
              <a:t>Clearly, John's success could be a result of schooling, but it could also be a result of his upbringing, or perhaps his eagerness to overcome difficult circumstances. More generally, one cannot say that because schooling implies success, that if one is successful, then one must have received schooling.</a:t>
            </a:r>
          </a:p>
          <a:p>
            <a:endParaRPr lang="en-US" sz="3200" dirty="0"/>
          </a:p>
        </p:txBody>
      </p:sp>
    </p:spTree>
    <p:extLst>
      <p:ext uri="{BB962C8B-B14F-4D97-AF65-F5344CB8AC3E}">
        <p14:creationId xmlns:p14="http://schemas.microsoft.com/office/powerpoint/2010/main" val="3922407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1.35.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20487"/>
            <a:ext cx="4199429" cy="1600438"/>
          </a:xfrm>
          <a:prstGeom prst="rect">
            <a:avLst/>
          </a:prstGeom>
          <a:noFill/>
        </p:spPr>
        <p:txBody>
          <a:bodyPr wrap="square" rtlCol="0">
            <a:spAutoFit/>
          </a:bodyPr>
          <a:lstStyle/>
          <a:p>
            <a:r>
              <a:rPr lang="en-US" sz="4000" b="1" u="sng" dirty="0"/>
              <a:t>Affirming the Consequent</a:t>
            </a:r>
          </a:p>
          <a:p>
            <a:endParaRPr lang="en-US" dirty="0"/>
          </a:p>
        </p:txBody>
      </p:sp>
    </p:spTree>
    <p:extLst>
      <p:ext uri="{BB962C8B-B14F-4D97-AF65-F5344CB8AC3E}">
        <p14:creationId xmlns:p14="http://schemas.microsoft.com/office/powerpoint/2010/main" val="3922407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4347"/>
            <a:ext cx="9144000" cy="5632311"/>
          </a:xfrm>
          <a:prstGeom prst="rect">
            <a:avLst/>
          </a:prstGeom>
          <a:noFill/>
        </p:spPr>
        <p:txBody>
          <a:bodyPr wrap="square" rtlCol="0">
            <a:spAutoFit/>
          </a:bodyPr>
          <a:lstStyle/>
          <a:p>
            <a:r>
              <a:rPr lang="en-US" sz="4000" b="1" i="1" u="sng" dirty="0"/>
              <a:t>Arguing from consequences </a:t>
            </a:r>
            <a:r>
              <a:rPr lang="en-US" sz="4000" dirty="0" smtClean="0"/>
              <a:t>is </a:t>
            </a:r>
            <a:r>
              <a:rPr lang="en-US" sz="4000" u="sng" dirty="0" smtClean="0"/>
              <a:t>speaking for or against the truth of a statement by appealing to the consequences of accepting or rejecting it</a:t>
            </a:r>
            <a:r>
              <a:rPr lang="en-US" sz="4000" dirty="0" smtClean="0"/>
              <a:t>. </a:t>
            </a:r>
            <a:r>
              <a:rPr lang="en-US" sz="4000" dirty="0"/>
              <a:t>Just because a proposition leads to some unfavorable </a:t>
            </a:r>
            <a:r>
              <a:rPr lang="en-US" sz="4000" dirty="0" smtClean="0"/>
              <a:t>result </a:t>
            </a:r>
            <a:r>
              <a:rPr lang="en-US" sz="4000" dirty="0"/>
              <a:t>does not mean that it is false. Similarly, just because a proposition has good consequences does not all of a sudden make it true.</a:t>
            </a:r>
          </a:p>
        </p:txBody>
      </p:sp>
    </p:spTree>
    <p:extLst>
      <p:ext uri="{BB962C8B-B14F-4D97-AF65-F5344CB8AC3E}">
        <p14:creationId xmlns:p14="http://schemas.microsoft.com/office/powerpoint/2010/main" val="979102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747103" cy="6863418"/>
          </a:xfrm>
          <a:prstGeom prst="rect">
            <a:avLst/>
          </a:prstGeom>
          <a:noFill/>
        </p:spPr>
        <p:txBody>
          <a:bodyPr wrap="square" rtlCol="0">
            <a:spAutoFit/>
          </a:bodyPr>
          <a:lstStyle/>
          <a:p>
            <a:r>
              <a:rPr lang="en-US" sz="4000" b="1" u="sng" dirty="0"/>
              <a:t>Appeal to </a:t>
            </a:r>
            <a:r>
              <a:rPr lang="en-US" sz="4000" b="1" u="sng" dirty="0" smtClean="0"/>
              <a:t>Hypocrisy</a:t>
            </a:r>
          </a:p>
          <a:p>
            <a:endParaRPr lang="en-US" sz="4000" dirty="0"/>
          </a:p>
          <a:p>
            <a:r>
              <a:rPr lang="en-US" sz="3600" dirty="0"/>
              <a:t>T</a:t>
            </a:r>
            <a:r>
              <a:rPr lang="en-US" sz="3600" dirty="0" smtClean="0"/>
              <a:t>his </a:t>
            </a:r>
            <a:r>
              <a:rPr lang="en-US" sz="3600" dirty="0"/>
              <a:t>fallacy involves countering a charge with a charge, rather than addressing the issue being raised, with the intention of diverting attention away from the original argument. For example, John says, </a:t>
            </a:r>
            <a:r>
              <a:rPr lang="en-US" sz="3600" i="1" dirty="0"/>
              <a:t>“This man is wrong because he has no integrity; just ask him why he was fired from his last job,”</a:t>
            </a:r>
            <a:r>
              <a:rPr lang="en-US" sz="3600" dirty="0"/>
              <a:t> to which Jack replies, </a:t>
            </a:r>
            <a:r>
              <a:rPr lang="en-US" sz="3600" i="1" dirty="0"/>
              <a:t>“How about we talk about the fat bonus you took home last year despite half your company being downsized.</a:t>
            </a:r>
            <a:r>
              <a:rPr lang="en-US" sz="3600" i="1" dirty="0" smtClean="0"/>
              <a:t>”</a:t>
            </a:r>
            <a:endParaRPr lang="en-US" sz="3600" dirty="0"/>
          </a:p>
        </p:txBody>
      </p:sp>
    </p:spTree>
    <p:extLst>
      <p:ext uri="{BB962C8B-B14F-4D97-AF65-F5344CB8AC3E}">
        <p14:creationId xmlns:p14="http://schemas.microsoft.com/office/powerpoint/2010/main" val="3922407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1.41.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9144000" cy="6769100"/>
          </a:xfrm>
          <a:prstGeom prst="rect">
            <a:avLst/>
          </a:prstGeom>
        </p:spPr>
      </p:pic>
      <p:sp>
        <p:nvSpPr>
          <p:cNvPr id="3" name="TextBox 2"/>
          <p:cNvSpPr txBox="1"/>
          <p:nvPr/>
        </p:nvSpPr>
        <p:spPr>
          <a:xfrm>
            <a:off x="0" y="99561"/>
            <a:ext cx="3482453" cy="1600438"/>
          </a:xfrm>
          <a:prstGeom prst="rect">
            <a:avLst/>
          </a:prstGeom>
          <a:noFill/>
        </p:spPr>
        <p:txBody>
          <a:bodyPr wrap="square" rtlCol="0">
            <a:spAutoFit/>
          </a:bodyPr>
          <a:lstStyle/>
          <a:p>
            <a:r>
              <a:rPr lang="en-US" sz="4000" b="1" u="sng" dirty="0"/>
              <a:t>Appeal to Hypocrisy</a:t>
            </a:r>
          </a:p>
          <a:p>
            <a:endParaRPr lang="en-US" dirty="0"/>
          </a:p>
        </p:txBody>
      </p:sp>
    </p:spTree>
    <p:extLst>
      <p:ext uri="{BB962C8B-B14F-4D97-AF65-F5344CB8AC3E}">
        <p14:creationId xmlns:p14="http://schemas.microsoft.com/office/powerpoint/2010/main" val="3922407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0670" y="614608"/>
            <a:ext cx="8194008" cy="4678204"/>
          </a:xfrm>
          <a:prstGeom prst="rect">
            <a:avLst/>
          </a:prstGeom>
          <a:noFill/>
        </p:spPr>
        <p:txBody>
          <a:bodyPr wrap="square" rtlCol="0">
            <a:spAutoFit/>
          </a:bodyPr>
          <a:lstStyle/>
          <a:p>
            <a:r>
              <a:rPr lang="en-US" sz="4000" b="1" u="sng" dirty="0"/>
              <a:t>Slippery </a:t>
            </a:r>
            <a:r>
              <a:rPr lang="en-US" sz="4000" b="1" u="sng" dirty="0" smtClean="0"/>
              <a:t>Slope</a:t>
            </a:r>
          </a:p>
          <a:p>
            <a:endParaRPr lang="en-US" sz="4000" dirty="0"/>
          </a:p>
          <a:p>
            <a:r>
              <a:rPr lang="en-US" sz="4000" dirty="0"/>
              <a:t>A slippery slope</a:t>
            </a:r>
            <a:r>
              <a:rPr lang="en-US" sz="4000" baseline="30000" dirty="0"/>
              <a:t>7</a:t>
            </a:r>
            <a:r>
              <a:rPr lang="en-US" sz="4000" dirty="0"/>
              <a:t> attempts to discredit a proposition by arguing that its acceptance will undoubtedly lead to a sequence of events, one or more of which are undesirable</a:t>
            </a:r>
            <a:r>
              <a:rPr lang="en-US" dirty="0"/>
              <a:t>. </a:t>
            </a:r>
            <a:r>
              <a:rPr lang="en-US" dirty="0" smtClean="0"/>
              <a:t>.</a:t>
            </a:r>
            <a:endParaRPr lang="en-US" dirty="0"/>
          </a:p>
          <a:p>
            <a:endParaRPr lang="en-US" dirty="0"/>
          </a:p>
        </p:txBody>
      </p:sp>
    </p:spTree>
    <p:extLst>
      <p:ext uri="{BB962C8B-B14F-4D97-AF65-F5344CB8AC3E}">
        <p14:creationId xmlns:p14="http://schemas.microsoft.com/office/powerpoint/2010/main" val="3922407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0-22 at 1.47.48 PM.png"/>
          <p:cNvPicPr>
            <a:picLocks noChangeAspect="1"/>
          </p:cNvPicPr>
          <p:nvPr/>
        </p:nvPicPr>
        <p:blipFill rotWithShape="1">
          <a:blip r:embed="rId2">
            <a:extLst>
              <a:ext uri="{28A0092B-C50C-407E-A947-70E740481C1C}">
                <a14:useLocalDpi xmlns:a14="http://schemas.microsoft.com/office/drawing/2010/main" val="0"/>
              </a:ext>
            </a:extLst>
          </a:blip>
          <a:srcRect l="87819" t="-4407" b="73355"/>
          <a:stretch/>
        </p:blipFill>
        <p:spPr>
          <a:xfrm>
            <a:off x="0" y="-200375"/>
            <a:ext cx="9144000" cy="958392"/>
          </a:xfrm>
          <a:prstGeom prst="rect">
            <a:avLst/>
          </a:prstGeom>
        </p:spPr>
      </p:pic>
      <p:pic>
        <p:nvPicPr>
          <p:cNvPr id="2" name="Picture 1" descr="Screen Shot 2015-10-22 at 1.47.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3146"/>
            <a:ext cx="9144000" cy="6304853"/>
          </a:xfrm>
          <a:prstGeom prst="rect">
            <a:avLst/>
          </a:prstGeom>
        </p:spPr>
      </p:pic>
      <p:sp>
        <p:nvSpPr>
          <p:cNvPr id="4" name="TextBox 3"/>
          <p:cNvSpPr txBox="1"/>
          <p:nvPr/>
        </p:nvSpPr>
        <p:spPr>
          <a:xfrm>
            <a:off x="0" y="-200375"/>
            <a:ext cx="4752524" cy="984885"/>
          </a:xfrm>
          <a:prstGeom prst="rect">
            <a:avLst/>
          </a:prstGeom>
          <a:noFill/>
        </p:spPr>
        <p:txBody>
          <a:bodyPr wrap="square" rtlCol="0">
            <a:spAutoFit/>
          </a:bodyPr>
          <a:lstStyle/>
          <a:p>
            <a:r>
              <a:rPr lang="en-US" sz="4000" b="1" u="sng" dirty="0"/>
              <a:t>Slippery Slope</a:t>
            </a:r>
          </a:p>
          <a:p>
            <a:endParaRPr lang="en-US" dirty="0"/>
          </a:p>
        </p:txBody>
      </p:sp>
    </p:spTree>
    <p:extLst>
      <p:ext uri="{BB962C8B-B14F-4D97-AF65-F5344CB8AC3E}">
        <p14:creationId xmlns:p14="http://schemas.microsoft.com/office/powerpoint/2010/main" val="3922407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1460"/>
            <a:ext cx="8931467" cy="7355861"/>
          </a:xfrm>
          <a:prstGeom prst="rect">
            <a:avLst/>
          </a:prstGeom>
          <a:noFill/>
        </p:spPr>
        <p:txBody>
          <a:bodyPr wrap="square" rtlCol="0">
            <a:spAutoFit/>
          </a:bodyPr>
          <a:lstStyle/>
          <a:p>
            <a:r>
              <a:rPr lang="en-US" sz="4000" b="1" u="sng" dirty="0"/>
              <a:t>Appeal to the </a:t>
            </a:r>
            <a:r>
              <a:rPr lang="en-US" sz="4000" b="1" u="sng" dirty="0" smtClean="0"/>
              <a:t>Bandwagon</a:t>
            </a:r>
          </a:p>
          <a:p>
            <a:endParaRPr lang="en-US" sz="3600" dirty="0"/>
          </a:p>
          <a:p>
            <a:r>
              <a:rPr lang="en-US" sz="3600" dirty="0"/>
              <a:t>Also known as the appeal to the people, such an argument uses the fact that a sizable number of people, or perhaps even a majority, believe in something as evidence that it must therefore be true. Some of the arguments that have impeded the widespread acceptance of pioneering ideas are of this type. Galileo, for example, faced ridicule from his contemporaries for his support of the Copernican model.</a:t>
            </a:r>
          </a:p>
          <a:p>
            <a:endParaRPr lang="en-US" sz="3600" dirty="0"/>
          </a:p>
        </p:txBody>
      </p:sp>
    </p:spTree>
    <p:extLst>
      <p:ext uri="{BB962C8B-B14F-4D97-AF65-F5344CB8AC3E}">
        <p14:creationId xmlns:p14="http://schemas.microsoft.com/office/powerpoint/2010/main" val="4129614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1.55.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20487"/>
            <a:ext cx="3420998" cy="1323439"/>
          </a:xfrm>
          <a:prstGeom prst="rect">
            <a:avLst/>
          </a:prstGeom>
          <a:noFill/>
        </p:spPr>
        <p:txBody>
          <a:bodyPr wrap="square" rtlCol="0">
            <a:spAutoFit/>
          </a:bodyPr>
          <a:lstStyle/>
          <a:p>
            <a:r>
              <a:rPr lang="en-US" sz="4000" b="1" u="sng" dirty="0"/>
              <a:t>Appeal to the </a:t>
            </a:r>
            <a:r>
              <a:rPr lang="en-US" sz="4000" b="1" u="sng" dirty="0" smtClean="0"/>
              <a:t>Bandwagon</a:t>
            </a:r>
            <a:endParaRPr lang="en-US" sz="4000" b="1" u="sng" dirty="0"/>
          </a:p>
        </p:txBody>
      </p:sp>
    </p:spTree>
    <p:extLst>
      <p:ext uri="{BB962C8B-B14F-4D97-AF65-F5344CB8AC3E}">
        <p14:creationId xmlns:p14="http://schemas.microsoft.com/office/powerpoint/2010/main" val="232538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3999" cy="6863418"/>
          </a:xfrm>
          <a:prstGeom prst="rect">
            <a:avLst/>
          </a:prstGeom>
          <a:noFill/>
        </p:spPr>
        <p:txBody>
          <a:bodyPr wrap="square" rtlCol="0">
            <a:spAutoFit/>
          </a:bodyPr>
          <a:lstStyle/>
          <a:p>
            <a:r>
              <a:rPr lang="en-US" sz="4000" b="1" u="sng" dirty="0"/>
              <a:t>Ad </a:t>
            </a:r>
            <a:r>
              <a:rPr lang="en-US" sz="4000" b="1" u="sng" dirty="0" smtClean="0"/>
              <a:t>Hominem</a:t>
            </a:r>
          </a:p>
          <a:p>
            <a:endParaRPr lang="en-US" sz="4000" dirty="0"/>
          </a:p>
          <a:p>
            <a:r>
              <a:rPr lang="en-US" sz="3600" u="sng" dirty="0"/>
              <a:t>An ad hominem argument is one that attacks a person's character rather than what he or she is saying with the intention of diverting the discussion and discrediting the person's argument.</a:t>
            </a:r>
            <a:r>
              <a:rPr lang="en-US" sz="3600" dirty="0"/>
              <a:t> For example, </a:t>
            </a:r>
            <a:r>
              <a:rPr lang="en-US" sz="3600" i="1" dirty="0"/>
              <a:t>You're not a historian; why don't you stick to your own field</a:t>
            </a:r>
            <a:r>
              <a:rPr lang="en-US" sz="3600" dirty="0"/>
              <a:t>. Here, whether or not the person is a historian has no impact on the merit of their argument and does nothing to strengthen the attacker's position.</a:t>
            </a:r>
          </a:p>
          <a:p>
            <a:endParaRPr lang="en-US" sz="3600" dirty="0"/>
          </a:p>
        </p:txBody>
      </p:sp>
    </p:spTree>
    <p:extLst>
      <p:ext uri="{BB962C8B-B14F-4D97-AF65-F5344CB8AC3E}">
        <p14:creationId xmlns:p14="http://schemas.microsoft.com/office/powerpoint/2010/main" val="232538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2.00.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104535" y="0"/>
            <a:ext cx="3380028" cy="984885"/>
          </a:xfrm>
          <a:prstGeom prst="rect">
            <a:avLst/>
          </a:prstGeom>
          <a:noFill/>
        </p:spPr>
        <p:txBody>
          <a:bodyPr wrap="square" rtlCol="0">
            <a:spAutoFit/>
          </a:bodyPr>
          <a:lstStyle/>
          <a:p>
            <a:r>
              <a:rPr lang="en-US" sz="4000" b="1" u="sng" dirty="0"/>
              <a:t>Ad Hominem</a:t>
            </a:r>
          </a:p>
          <a:p>
            <a:endParaRPr lang="en-US" dirty="0"/>
          </a:p>
        </p:txBody>
      </p:sp>
    </p:spTree>
    <p:extLst>
      <p:ext uri="{BB962C8B-B14F-4D97-AF65-F5344CB8AC3E}">
        <p14:creationId xmlns:p14="http://schemas.microsoft.com/office/powerpoint/2010/main" val="232538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6491" y="532660"/>
            <a:ext cx="7927702" cy="5016758"/>
          </a:xfrm>
          <a:prstGeom prst="rect">
            <a:avLst/>
          </a:prstGeom>
          <a:noFill/>
        </p:spPr>
        <p:txBody>
          <a:bodyPr wrap="square" rtlCol="0">
            <a:spAutoFit/>
          </a:bodyPr>
          <a:lstStyle/>
          <a:p>
            <a:r>
              <a:rPr lang="en-US" sz="4000" dirty="0" smtClean="0"/>
              <a:t>Homework: </a:t>
            </a:r>
          </a:p>
          <a:p>
            <a:endParaRPr lang="en-US" sz="4000" dirty="0"/>
          </a:p>
          <a:p>
            <a:r>
              <a:rPr lang="en-US" sz="4000" dirty="0" smtClean="0"/>
              <a:t>Select three types of “Logical Fallacy” and create a statement followed by a type of fallacious response for each.</a:t>
            </a:r>
          </a:p>
          <a:p>
            <a:endParaRPr lang="en-US" sz="4000" dirty="0"/>
          </a:p>
          <a:p>
            <a:endParaRPr lang="en-US" sz="4000" dirty="0" smtClean="0"/>
          </a:p>
          <a:p>
            <a:r>
              <a:rPr lang="en-US" sz="4000" dirty="0" smtClean="0"/>
              <a:t>Due Friday 10/30</a:t>
            </a:r>
            <a:endParaRPr lang="en-US" sz="4000" dirty="0"/>
          </a:p>
        </p:txBody>
      </p:sp>
    </p:spTree>
    <p:extLst>
      <p:ext uri="{BB962C8B-B14F-4D97-AF65-F5344CB8AC3E}">
        <p14:creationId xmlns:p14="http://schemas.microsoft.com/office/powerpoint/2010/main" val="232538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38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10.27.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5097"/>
            <a:ext cx="8242659" cy="707886"/>
          </a:xfrm>
          <a:prstGeom prst="rect">
            <a:avLst/>
          </a:prstGeom>
          <a:noFill/>
        </p:spPr>
        <p:txBody>
          <a:bodyPr wrap="square" rtlCol="0">
            <a:spAutoFit/>
          </a:bodyPr>
          <a:lstStyle/>
          <a:p>
            <a:r>
              <a:rPr lang="en-US" sz="4000" b="1" i="1" u="sng" dirty="0"/>
              <a:t>Arguing from </a:t>
            </a:r>
            <a:r>
              <a:rPr lang="en-US" sz="4000" b="1" i="1" u="sng" dirty="0" smtClean="0"/>
              <a:t>Consequences </a:t>
            </a:r>
            <a:endParaRPr lang="en-US" sz="4000" dirty="0"/>
          </a:p>
        </p:txBody>
      </p:sp>
    </p:spTree>
    <p:extLst>
      <p:ext uri="{BB962C8B-B14F-4D97-AF65-F5344CB8AC3E}">
        <p14:creationId xmlns:p14="http://schemas.microsoft.com/office/powerpoint/2010/main" val="979102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9401" y="758016"/>
            <a:ext cx="7599941" cy="4678204"/>
          </a:xfrm>
          <a:prstGeom prst="rect">
            <a:avLst/>
          </a:prstGeom>
          <a:noFill/>
        </p:spPr>
        <p:txBody>
          <a:bodyPr wrap="square" rtlCol="0">
            <a:spAutoFit/>
          </a:bodyPr>
          <a:lstStyle/>
          <a:p>
            <a:r>
              <a:rPr lang="en-US" sz="4000" b="1" u="sng" dirty="0"/>
              <a:t>Straw </a:t>
            </a:r>
            <a:r>
              <a:rPr lang="en-US" sz="4000" b="1" u="sng" dirty="0" smtClean="0"/>
              <a:t>Man</a:t>
            </a:r>
          </a:p>
          <a:p>
            <a:endParaRPr lang="en-US" sz="4000" b="1" u="sng" dirty="0"/>
          </a:p>
          <a:p>
            <a:r>
              <a:rPr lang="en-US" sz="4000" dirty="0"/>
              <a:t>Intentionally caricaturing a person's argument with the aim of attacking the caricature rather than the actual argument is what is meant by “putting up a straw man.” </a:t>
            </a:r>
          </a:p>
          <a:p>
            <a:endParaRPr lang="en-US" dirty="0"/>
          </a:p>
        </p:txBody>
      </p:sp>
    </p:spTree>
    <p:extLst>
      <p:ext uri="{BB962C8B-B14F-4D97-AF65-F5344CB8AC3E}">
        <p14:creationId xmlns:p14="http://schemas.microsoft.com/office/powerpoint/2010/main" val="979102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12.27.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368765"/>
            <a:ext cx="2744992" cy="984885"/>
          </a:xfrm>
          <a:prstGeom prst="rect">
            <a:avLst/>
          </a:prstGeom>
          <a:noFill/>
        </p:spPr>
        <p:txBody>
          <a:bodyPr wrap="square" rtlCol="0">
            <a:spAutoFit/>
          </a:bodyPr>
          <a:lstStyle/>
          <a:p>
            <a:r>
              <a:rPr lang="en-US" sz="4000" b="1" u="sng" dirty="0"/>
              <a:t>Straw Man</a:t>
            </a:r>
          </a:p>
          <a:p>
            <a:endParaRPr lang="en-US" dirty="0"/>
          </a:p>
        </p:txBody>
      </p:sp>
    </p:spTree>
    <p:extLst>
      <p:ext uri="{BB962C8B-B14F-4D97-AF65-F5344CB8AC3E}">
        <p14:creationId xmlns:p14="http://schemas.microsoft.com/office/powerpoint/2010/main" val="979102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0974"/>
            <a:ext cx="9143999" cy="7232749"/>
          </a:xfrm>
          <a:prstGeom prst="rect">
            <a:avLst/>
          </a:prstGeom>
          <a:noFill/>
        </p:spPr>
        <p:txBody>
          <a:bodyPr wrap="square" rtlCol="0">
            <a:spAutoFit/>
          </a:bodyPr>
          <a:lstStyle/>
          <a:p>
            <a:r>
              <a:rPr lang="en-US" sz="4000" b="1" u="sng" dirty="0"/>
              <a:t>Appeal to Irrelevant </a:t>
            </a:r>
            <a:r>
              <a:rPr lang="en-US" sz="4000" b="1" u="sng" dirty="0" smtClean="0"/>
              <a:t>Authority</a:t>
            </a:r>
          </a:p>
          <a:p>
            <a:endParaRPr lang="en-US" sz="4000" b="1" u="sng" dirty="0"/>
          </a:p>
          <a:p>
            <a:r>
              <a:rPr lang="en-US" sz="3200" dirty="0"/>
              <a:t>An appeal to authority is an appeal to one's sense of modesty [Engel], which is to say, an appeal to the feeling that others are more knowledgeable. The overwhelming majority of the things that we believe in, such as atoms and the solar system, are on reliable authority, as are all historical statements, to paraphrase C. S. Lewis. One may reasonably appeal to pertinent authority, as scientists and academics typically do. </a:t>
            </a:r>
            <a:r>
              <a:rPr lang="en-US" sz="3200" u="sng" dirty="0"/>
              <a:t>An argument becomes fallacious when the appeal is to an authority who is not an expert on the issue at hand.</a:t>
            </a:r>
          </a:p>
          <a:p>
            <a:endParaRPr lang="en-US" sz="3200" dirty="0"/>
          </a:p>
        </p:txBody>
      </p:sp>
    </p:spTree>
    <p:extLst>
      <p:ext uri="{BB962C8B-B14F-4D97-AF65-F5344CB8AC3E}">
        <p14:creationId xmlns:p14="http://schemas.microsoft.com/office/powerpoint/2010/main" val="979102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0-22 at 12.33.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0" y="40974"/>
            <a:ext cx="5858715" cy="1600438"/>
          </a:xfrm>
          <a:prstGeom prst="rect">
            <a:avLst/>
          </a:prstGeom>
          <a:noFill/>
        </p:spPr>
        <p:txBody>
          <a:bodyPr wrap="square" rtlCol="0">
            <a:spAutoFit/>
          </a:bodyPr>
          <a:lstStyle/>
          <a:p>
            <a:r>
              <a:rPr lang="en-US" sz="4000" b="1" u="sng" dirty="0"/>
              <a:t>Appeal to Irrelevant Authority</a:t>
            </a:r>
          </a:p>
          <a:p>
            <a:endParaRPr lang="en-US" dirty="0"/>
          </a:p>
        </p:txBody>
      </p:sp>
    </p:spTree>
    <p:extLst>
      <p:ext uri="{BB962C8B-B14F-4D97-AF65-F5344CB8AC3E}">
        <p14:creationId xmlns:p14="http://schemas.microsoft.com/office/powerpoint/2010/main" val="979102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232749"/>
          </a:xfrm>
          <a:prstGeom prst="rect">
            <a:avLst/>
          </a:prstGeom>
          <a:noFill/>
        </p:spPr>
        <p:txBody>
          <a:bodyPr wrap="square" rtlCol="0">
            <a:spAutoFit/>
          </a:bodyPr>
          <a:lstStyle/>
          <a:p>
            <a:r>
              <a:rPr lang="en-US" sz="4000" b="1" u="sng" dirty="0" smtClean="0"/>
              <a:t>Equivocation</a:t>
            </a:r>
            <a:r>
              <a:rPr lang="en-US" sz="4000" dirty="0" smtClean="0"/>
              <a:t> </a:t>
            </a:r>
          </a:p>
          <a:p>
            <a:endParaRPr lang="en-US" sz="4000" dirty="0"/>
          </a:p>
          <a:p>
            <a:r>
              <a:rPr lang="en-US" sz="3200" b="1" u="sng" dirty="0"/>
              <a:t>Equivocation</a:t>
            </a:r>
            <a:r>
              <a:rPr lang="en-US" sz="3200" dirty="0"/>
              <a:t> </a:t>
            </a:r>
            <a:r>
              <a:rPr lang="en-US" sz="3200" dirty="0" smtClean="0"/>
              <a:t>exploits </a:t>
            </a:r>
            <a:r>
              <a:rPr lang="en-US" sz="3200" dirty="0"/>
              <a:t>the ambiguity of language by changing the meaning of a word during the course of an argument and using the different meanings to support some conclusion. A word whose meaning is maintained throughout an argument is described as being used univocally. Consider the following argument: </a:t>
            </a:r>
            <a:r>
              <a:rPr lang="en-US" sz="3200" i="1" dirty="0"/>
              <a:t>How can you be against faith when we take leaps of faith all the time, with friends and potential spouses and investments?</a:t>
            </a:r>
            <a:r>
              <a:rPr lang="en-US" sz="3200" dirty="0"/>
              <a:t> Here, the meaning of the word “faith” is shifted from a spiritual belief in a creator to a risky undertaking.</a:t>
            </a:r>
          </a:p>
          <a:p>
            <a:endParaRPr lang="en-US" sz="3200" dirty="0"/>
          </a:p>
        </p:txBody>
      </p:sp>
    </p:spTree>
    <p:extLst>
      <p:ext uri="{BB962C8B-B14F-4D97-AF65-F5344CB8AC3E}">
        <p14:creationId xmlns:p14="http://schemas.microsoft.com/office/powerpoint/2010/main" val="979102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TotalTime>
  <Words>1455</Words>
  <Application>Microsoft Macintosh PowerPoint</Application>
  <PresentationFormat>On-screen Show (4:3)</PresentationFormat>
  <Paragraphs>77</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dc:creator>
  <cp:lastModifiedBy>Eric</cp:lastModifiedBy>
  <cp:revision>49</cp:revision>
  <dcterms:created xsi:type="dcterms:W3CDTF">2015-10-22T14:28:35Z</dcterms:created>
  <dcterms:modified xsi:type="dcterms:W3CDTF">2015-10-23T14:25:45Z</dcterms:modified>
</cp:coreProperties>
</file>